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308239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1412599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410300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3141599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135459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200133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401477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3515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92380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411488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6BBE3D-68DA-4EE5-A8E0-A5AA571F19A8}" type="datetimeFigureOut">
              <a:rPr lang="es-CO" smtClean="0"/>
              <a:t>13/10/2013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5549F12-B4E2-4AAB-8ED6-0CB10872C581}" type="slidenum">
              <a:rPr lang="es-CO" smtClean="0"/>
              <a:t>‹Nº›</a:t>
            </a:fld>
            <a:endParaRPr lang="es-CO"/>
          </a:p>
        </p:txBody>
      </p:sp>
    </p:spTree>
    <p:extLst>
      <p:ext uri="{BB962C8B-B14F-4D97-AF65-F5344CB8AC3E}">
        <p14:creationId xmlns:p14="http://schemas.microsoft.com/office/powerpoint/2010/main" val="427670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BBE3D-68DA-4EE5-A8E0-A5AA571F19A8}" type="datetimeFigureOut">
              <a:rPr lang="es-CO" smtClean="0"/>
              <a:t>13/10/2013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49F12-B4E2-4AAB-8ED6-0CB10872C581}" type="slidenum">
              <a:rPr lang="es-CO" smtClean="0"/>
              <a:t>‹Nº›</a:t>
            </a:fld>
            <a:endParaRPr lang="es-CO"/>
          </a:p>
        </p:txBody>
      </p:sp>
    </p:spTree>
    <p:extLst>
      <p:ext uri="{BB962C8B-B14F-4D97-AF65-F5344CB8AC3E}">
        <p14:creationId xmlns:p14="http://schemas.microsoft.com/office/powerpoint/2010/main" val="1070562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dirty="0" smtClean="0"/>
              <a:t>Filosofía helenística </a:t>
            </a:r>
            <a:endParaRPr lang="es-CO" dirty="0"/>
          </a:p>
        </p:txBody>
      </p:sp>
      <p:sp>
        <p:nvSpPr>
          <p:cNvPr id="5" name="4 Marcador de contenido"/>
          <p:cNvSpPr>
            <a:spLocks noGrp="1"/>
          </p:cNvSpPr>
          <p:nvPr>
            <p:ph idx="1"/>
          </p:nvPr>
        </p:nvSpPr>
        <p:spPr/>
        <p:txBody>
          <a:bodyPr>
            <a:normAutofit/>
          </a:bodyPr>
          <a:lstStyle/>
          <a:p>
            <a:r>
              <a:rPr lang="es-CO" dirty="0" smtClean="0"/>
              <a:t>La filosofía griega posterior.</a:t>
            </a:r>
          </a:p>
          <a:p>
            <a:r>
              <a:rPr lang="es-CO" dirty="0"/>
              <a:t>S</a:t>
            </a:r>
            <a:r>
              <a:rPr lang="es-CO" dirty="0" smtClean="0"/>
              <a:t>e preocupó menos por la naturaleza del mundo que por los problemas individuales.</a:t>
            </a:r>
          </a:p>
          <a:p>
            <a:r>
              <a:rPr lang="es-CO" dirty="0" smtClean="0"/>
              <a:t> Durante ese periodo surgieron cuatro grandes escuelas filosóficas, en gran parte materialistas e individualistas: </a:t>
            </a:r>
          </a:p>
          <a:p>
            <a:r>
              <a:rPr lang="es-CO" dirty="0" smtClean="0"/>
              <a:t>la de los cínicos, epicureísmo, escepticismo y estoicismo. </a:t>
            </a:r>
          </a:p>
          <a:p>
            <a:endParaRPr lang="es-CO" dirty="0"/>
          </a:p>
        </p:txBody>
      </p:sp>
    </p:spTree>
    <p:extLst>
      <p:ext uri="{BB962C8B-B14F-4D97-AF65-F5344CB8AC3E}">
        <p14:creationId xmlns:p14="http://schemas.microsoft.com/office/powerpoint/2010/main" val="183261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Cinismo: Diógenes de </a:t>
            </a:r>
            <a:r>
              <a:rPr lang="es-CO" sz="3200" dirty="0" err="1" smtClean="0"/>
              <a:t>Sínope</a:t>
            </a:r>
            <a:r>
              <a:rPr lang="es-CO" sz="3200" dirty="0" smtClean="0"/>
              <a:t> suele ser considerado como el fundador de la escuela</a:t>
            </a:r>
            <a:endParaRPr lang="es-CO" sz="3200" dirty="0"/>
          </a:p>
        </p:txBody>
      </p:sp>
      <p:sp>
        <p:nvSpPr>
          <p:cNvPr id="3" name="2 Marcador de contenido"/>
          <p:cNvSpPr>
            <a:spLocks noGrp="1"/>
          </p:cNvSpPr>
          <p:nvPr>
            <p:ph idx="1"/>
          </p:nvPr>
        </p:nvSpPr>
        <p:spPr/>
        <p:txBody>
          <a:bodyPr>
            <a:normAutofit/>
          </a:bodyPr>
          <a:lstStyle/>
          <a:p>
            <a:r>
              <a:rPr lang="es-CO" sz="2400" dirty="0" smtClean="0"/>
              <a:t>Los cínicos afirmaban que la civilización, con todos sus problemas, era algo artificial y antinatural y que debía considerarse con </a:t>
            </a:r>
            <a:r>
              <a:rPr lang="es-CO" sz="2400" b="1" dirty="0" smtClean="0"/>
              <a:t>desprecio</a:t>
            </a:r>
            <a:r>
              <a:rPr lang="es-CO" sz="2400" dirty="0" smtClean="0"/>
              <a:t>. Proponían en consecuencia un retorno a la </a:t>
            </a:r>
            <a:r>
              <a:rPr lang="es-CO" sz="2400" dirty="0" smtClean="0">
                <a:solidFill>
                  <a:srgbClr val="FF0000"/>
                </a:solidFill>
              </a:rPr>
              <a:t>vida natural</a:t>
            </a:r>
            <a:r>
              <a:rPr lang="es-CO" sz="2400" dirty="0" smtClean="0"/>
              <a:t>, que ellos equiparaban a una </a:t>
            </a:r>
            <a:r>
              <a:rPr lang="es-CO" sz="2400" dirty="0" smtClean="0">
                <a:solidFill>
                  <a:srgbClr val="FF0000"/>
                </a:solidFill>
              </a:rPr>
              <a:t>existencia simple</a:t>
            </a:r>
            <a:r>
              <a:rPr lang="es-CO" sz="2400" dirty="0" smtClean="0"/>
              <a:t>, y afirmaban que la felicidad completa sólo puede lograrse a través de la auto-suficiencia, ya que la </a:t>
            </a:r>
            <a:r>
              <a:rPr lang="es-CO" sz="2400" dirty="0" smtClean="0">
                <a:solidFill>
                  <a:srgbClr val="FF0000"/>
                </a:solidFill>
              </a:rPr>
              <a:t>independencia es el verdadero bien </a:t>
            </a:r>
            <a:r>
              <a:rPr lang="es-CO" sz="2400" dirty="0" smtClean="0"/>
              <a:t>y no las riquezas o la lujuria. Por esto puede deducirse que los cínicos eran unos ascetas que consideraban la vida de abstinencia como una auténtica liberación. Es obvio que proponían la no satisfacción de los apetitos naturales, como tampoco la de los artificiales.</a:t>
            </a:r>
          </a:p>
          <a:p>
            <a:endParaRPr lang="es-CO" sz="1400" dirty="0"/>
          </a:p>
        </p:txBody>
      </p:sp>
    </p:spTree>
    <p:extLst>
      <p:ext uri="{BB962C8B-B14F-4D97-AF65-F5344CB8AC3E}">
        <p14:creationId xmlns:p14="http://schemas.microsoft.com/office/powerpoint/2010/main" val="392812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200" b="1" dirty="0" smtClean="0"/>
              <a:t>Epicureísmo</a:t>
            </a:r>
            <a:r>
              <a:rPr lang="es-CO" sz="3200" dirty="0" smtClean="0"/>
              <a:t>, sistema de filosofía basado sobre todo en las enseñanzas del filósofo griego Epicuro.</a:t>
            </a:r>
            <a:br>
              <a:rPr lang="es-CO" sz="3200" dirty="0" smtClean="0"/>
            </a:br>
            <a:endParaRPr lang="es-CO" sz="3200" dirty="0"/>
          </a:p>
        </p:txBody>
      </p:sp>
      <p:sp>
        <p:nvSpPr>
          <p:cNvPr id="3" name="2 Marcador de contenido"/>
          <p:cNvSpPr>
            <a:spLocks noGrp="1"/>
          </p:cNvSpPr>
          <p:nvPr>
            <p:ph idx="1"/>
          </p:nvPr>
        </p:nvSpPr>
        <p:spPr/>
        <p:txBody>
          <a:bodyPr>
            <a:normAutofit fontScale="92500" lnSpcReduction="10000"/>
          </a:bodyPr>
          <a:lstStyle/>
          <a:p>
            <a:r>
              <a:rPr lang="es-CO" b="1" dirty="0" smtClean="0">
                <a:solidFill>
                  <a:srgbClr val="FF0000"/>
                </a:solidFill>
              </a:rPr>
              <a:t>El placer </a:t>
            </a:r>
            <a:r>
              <a:rPr lang="es-CO" dirty="0" smtClean="0">
                <a:solidFill>
                  <a:srgbClr val="FF0000"/>
                </a:solidFill>
              </a:rPr>
              <a:t>constituye el bien supremo y la meta más importante de la vida. </a:t>
            </a:r>
            <a:r>
              <a:rPr lang="es-CO" dirty="0" smtClean="0"/>
              <a:t>Se prefieren los placeres intelectuales a los sensuales, que tienden a perturbar la paz del espíritu. La verdadera felicidad, según enseñó Epicuro, consiste en la serenidad que resulta del dominio del miedo, es decir, de los dioses, de la muerte y de la vida futura. El fin último de toda la especulación epicúrea sobre la naturaleza es eliminar esos temores.</a:t>
            </a:r>
          </a:p>
          <a:p>
            <a:endParaRPr lang="es-CO" dirty="0"/>
          </a:p>
        </p:txBody>
      </p:sp>
    </p:spTree>
    <p:extLst>
      <p:ext uri="{BB962C8B-B14F-4D97-AF65-F5344CB8AC3E}">
        <p14:creationId xmlns:p14="http://schemas.microsoft.com/office/powerpoint/2010/main" val="186066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dirty="0" smtClean="0"/>
              <a:t>Estoicismo:. cuyo fundador fue Zenón de </a:t>
            </a:r>
            <a:r>
              <a:rPr lang="es-CO" sz="3600" dirty="0" err="1" smtClean="0"/>
              <a:t>Citio</a:t>
            </a:r>
            <a:r>
              <a:rPr lang="es-CO" sz="3600" dirty="0" smtClean="0"/>
              <a:t>.</a:t>
            </a:r>
            <a:br>
              <a:rPr lang="es-CO" sz="3600" dirty="0" smtClean="0"/>
            </a:br>
            <a:r>
              <a:rPr lang="es-CO" sz="1400" dirty="0" smtClean="0"/>
              <a:t/>
            </a:r>
            <a:br>
              <a:rPr lang="es-CO" sz="1400" dirty="0" smtClean="0"/>
            </a:br>
            <a:endParaRPr lang="es-CO" sz="1400" dirty="0"/>
          </a:p>
        </p:txBody>
      </p:sp>
      <p:sp>
        <p:nvSpPr>
          <p:cNvPr id="3" name="2 Marcador de contenido"/>
          <p:cNvSpPr>
            <a:spLocks noGrp="1"/>
          </p:cNvSpPr>
          <p:nvPr>
            <p:ph idx="1"/>
          </p:nvPr>
        </p:nvSpPr>
        <p:spPr/>
        <p:txBody>
          <a:bodyPr>
            <a:normAutofit/>
          </a:bodyPr>
          <a:lstStyle/>
          <a:p>
            <a:r>
              <a:rPr lang="es-CO" dirty="0"/>
              <a:t>O</a:t>
            </a:r>
            <a:r>
              <a:rPr lang="es-CO" dirty="0" smtClean="0"/>
              <a:t>puesta al epicureísmo en su modo de considerar la vida y el deber</a:t>
            </a:r>
          </a:p>
          <a:p>
            <a:r>
              <a:rPr lang="es-CO" dirty="0" smtClean="0"/>
              <a:t>El estoicismo fue la filosofía más influyente en el Imperio romano durante el periodo anterior al ascenso del cristianismo. Los estoicos, como los epicúreos, ponían el énfasis en </a:t>
            </a:r>
            <a:r>
              <a:rPr lang="es-CO" dirty="0" smtClean="0">
                <a:solidFill>
                  <a:srgbClr val="FF0000"/>
                </a:solidFill>
              </a:rPr>
              <a:t>la ética considerada como el principal ámbito de conocimiento</a:t>
            </a:r>
            <a:r>
              <a:rPr lang="es-CO" b="1" dirty="0">
                <a:solidFill>
                  <a:srgbClr val="FF0000"/>
                </a:solidFill>
              </a:rPr>
              <a:t>.</a:t>
            </a:r>
            <a:endParaRPr lang="es-CO" dirty="0" smtClean="0">
              <a:solidFill>
                <a:srgbClr val="FF0000"/>
              </a:solidFill>
            </a:endParaRPr>
          </a:p>
          <a:p>
            <a:endParaRPr lang="es-CO" dirty="0" smtClean="0"/>
          </a:p>
          <a:p>
            <a:endParaRPr lang="es-CO" dirty="0"/>
          </a:p>
        </p:txBody>
      </p:sp>
    </p:spTree>
    <p:extLst>
      <p:ext uri="{BB962C8B-B14F-4D97-AF65-F5344CB8AC3E}">
        <p14:creationId xmlns:p14="http://schemas.microsoft.com/office/powerpoint/2010/main" val="379746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CO" dirty="0" smtClean="0"/>
              <a:t>De acuerdo con los estoicos el alma humana es una manifestación del </a:t>
            </a:r>
            <a:r>
              <a:rPr lang="es-CO" i="1" dirty="0" smtClean="0"/>
              <a:t>logos.</a:t>
            </a:r>
            <a:r>
              <a:rPr lang="es-CO" dirty="0" smtClean="0"/>
              <a:t> </a:t>
            </a:r>
          </a:p>
          <a:p>
            <a:r>
              <a:rPr lang="es-CO" dirty="0" smtClean="0"/>
              <a:t>Mantenían que vivir de acuerdo con la naturaleza o la razón es vivir conforme al orden divino del universo. </a:t>
            </a:r>
          </a:p>
          <a:p>
            <a:r>
              <a:rPr lang="es-CO" dirty="0" smtClean="0"/>
              <a:t>La importancia de esta visión se aprecia en la parte que el estoicismo desempeñó en el desarrollo de una teoría de ley natural, que influyó poderosamente en la jurisprudencia romana.</a:t>
            </a:r>
          </a:p>
          <a:p>
            <a:endParaRPr lang="es-CO" dirty="0"/>
          </a:p>
        </p:txBody>
      </p:sp>
    </p:spTree>
    <p:extLst>
      <p:ext uri="{BB962C8B-B14F-4D97-AF65-F5344CB8AC3E}">
        <p14:creationId xmlns:p14="http://schemas.microsoft.com/office/powerpoint/2010/main" val="4252165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CO" dirty="0" smtClean="0"/>
              <a:t>La base de la ética estoica</a:t>
            </a:r>
            <a:endParaRPr lang="es-CO" dirty="0"/>
          </a:p>
        </p:txBody>
      </p:sp>
      <p:sp>
        <p:nvSpPr>
          <p:cNvPr id="3" name="2 Marcador de contenido"/>
          <p:cNvSpPr>
            <a:spLocks noGrp="1"/>
          </p:cNvSpPr>
          <p:nvPr>
            <p:ph idx="1"/>
          </p:nvPr>
        </p:nvSpPr>
        <p:spPr>
          <a:xfrm>
            <a:off x="457200" y="1124744"/>
            <a:ext cx="8229600" cy="5001419"/>
          </a:xfrm>
        </p:spPr>
        <p:txBody>
          <a:bodyPr>
            <a:normAutofit fontScale="85000" lnSpcReduction="20000"/>
          </a:bodyPr>
          <a:lstStyle/>
          <a:p>
            <a:pPr marL="0" indent="0">
              <a:buNone/>
            </a:pPr>
            <a:r>
              <a:rPr lang="es-CO" dirty="0"/>
              <a:t>E</a:t>
            </a:r>
            <a:r>
              <a:rPr lang="es-CO" dirty="0" smtClean="0"/>
              <a:t>s el principio, proclamado antes por los cínicos,</a:t>
            </a:r>
          </a:p>
          <a:p>
            <a:r>
              <a:rPr lang="es-CO" dirty="0" smtClean="0"/>
              <a:t> </a:t>
            </a:r>
            <a:r>
              <a:rPr lang="es-CO" b="1" dirty="0" smtClean="0"/>
              <a:t>El bien </a:t>
            </a:r>
            <a:r>
              <a:rPr lang="es-CO" dirty="0" smtClean="0"/>
              <a:t>no está en los </a:t>
            </a:r>
            <a:r>
              <a:rPr lang="es-CO" dirty="0" smtClean="0">
                <a:solidFill>
                  <a:srgbClr val="FF0000"/>
                </a:solidFill>
              </a:rPr>
              <a:t>objetos externos</a:t>
            </a:r>
            <a:r>
              <a:rPr lang="es-CO" dirty="0" smtClean="0"/>
              <a:t>, sino en la </a:t>
            </a:r>
            <a:r>
              <a:rPr lang="es-CO" dirty="0" smtClean="0">
                <a:solidFill>
                  <a:srgbClr val="FF0000"/>
                </a:solidFill>
              </a:rPr>
              <a:t>condición del alma </a:t>
            </a:r>
            <a:r>
              <a:rPr lang="es-CO" dirty="0" smtClean="0"/>
              <a:t>en sí misma, en la sabiduría y dominio mediante los que una persona se libera de las pasiones y deseos que perturban la vida corriente. </a:t>
            </a:r>
          </a:p>
          <a:p>
            <a:r>
              <a:rPr lang="es-CO" dirty="0" smtClean="0"/>
              <a:t>Las cuatro virtudes cardinales de la filosofía estoica son:</a:t>
            </a:r>
          </a:p>
          <a:p>
            <a:r>
              <a:rPr lang="es-CO" dirty="0" smtClean="0"/>
              <a:t> la sabiduría</a:t>
            </a:r>
          </a:p>
          <a:p>
            <a:r>
              <a:rPr lang="es-CO" dirty="0" smtClean="0"/>
              <a:t> el valor, </a:t>
            </a:r>
          </a:p>
          <a:p>
            <a:r>
              <a:rPr lang="es-CO" dirty="0" smtClean="0"/>
              <a:t>la justicia </a:t>
            </a:r>
          </a:p>
          <a:p>
            <a:r>
              <a:rPr lang="es-CO" dirty="0" smtClean="0"/>
              <a:t>la templanza</a:t>
            </a:r>
          </a:p>
          <a:p>
            <a:pPr marL="0" indent="0">
              <a:buNone/>
            </a:pPr>
            <a:r>
              <a:rPr lang="es-CO" dirty="0" smtClean="0"/>
              <a:t>una clasificación derivada de las enseñanzas de Platón.</a:t>
            </a:r>
          </a:p>
          <a:p>
            <a:endParaRPr lang="es-CO" dirty="0"/>
          </a:p>
        </p:txBody>
      </p:sp>
    </p:spTree>
    <p:extLst>
      <p:ext uri="{BB962C8B-B14F-4D97-AF65-F5344CB8AC3E}">
        <p14:creationId xmlns:p14="http://schemas.microsoft.com/office/powerpoint/2010/main" val="1258170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En conclusión:</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Un rasgo distintivo del estoicismo es su vocación </a:t>
            </a:r>
            <a:r>
              <a:rPr lang="es-CO" dirty="0" smtClean="0">
                <a:solidFill>
                  <a:srgbClr val="FF0000"/>
                </a:solidFill>
              </a:rPr>
              <a:t>cosmopolita</a:t>
            </a:r>
            <a:r>
              <a:rPr lang="es-CO" dirty="0" smtClean="0"/>
              <a:t>. Todas las personas son manifestaciones de un espíritu universal y deben, según los estoicos, </a:t>
            </a:r>
            <a:r>
              <a:rPr lang="es-CO" dirty="0" smtClean="0">
                <a:solidFill>
                  <a:srgbClr val="FF0000"/>
                </a:solidFill>
              </a:rPr>
              <a:t>vivir en amor fraternal </a:t>
            </a:r>
            <a:r>
              <a:rPr lang="es-CO" dirty="0" smtClean="0"/>
              <a:t>y ayudarse de buena gana unos a otros. Mantenían que diferencias externas, como la clase y la riqueza, no tienen ninguna importancia en las relaciones sociales. Así, antes del cristianismo, los estoicos reconocían y preconizaban la </a:t>
            </a:r>
            <a:r>
              <a:rPr lang="es-CO" dirty="0" smtClean="0">
                <a:solidFill>
                  <a:srgbClr val="FF0000"/>
                </a:solidFill>
              </a:rPr>
              <a:t>fraternidad </a:t>
            </a:r>
            <a:r>
              <a:rPr lang="es-CO" dirty="0" smtClean="0"/>
              <a:t>de la humanidad y la </a:t>
            </a:r>
            <a:r>
              <a:rPr lang="es-CO" dirty="0" smtClean="0">
                <a:solidFill>
                  <a:srgbClr val="FF0000"/>
                </a:solidFill>
              </a:rPr>
              <a:t>igualdad natural </a:t>
            </a:r>
            <a:r>
              <a:rPr lang="es-CO" dirty="0" smtClean="0"/>
              <a:t>de todos los seres humanos.</a:t>
            </a:r>
          </a:p>
          <a:p>
            <a:endParaRPr lang="es-CO" dirty="0"/>
          </a:p>
        </p:txBody>
      </p:sp>
    </p:spTree>
    <p:extLst>
      <p:ext uri="{BB962C8B-B14F-4D97-AF65-F5344CB8AC3E}">
        <p14:creationId xmlns:p14="http://schemas.microsoft.com/office/powerpoint/2010/main" val="40682349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407</Words>
  <Application>Microsoft Office PowerPoint</Application>
  <PresentationFormat>Presentación en pantalla (4:3)</PresentationFormat>
  <Paragraphs>26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Filosofía helenística </vt:lpstr>
      <vt:lpstr>Cinismo: Diógenes de Sínope suele ser considerado como el fundador de la escuela</vt:lpstr>
      <vt:lpstr>Epicureísmo, sistema de filosofía basado sobre todo en las enseñanzas del filósofo griego Epicuro. </vt:lpstr>
      <vt:lpstr>Estoicismo:. cuyo fundador fue Zenón de Citio.  </vt:lpstr>
      <vt:lpstr>Presentación de PowerPoint</vt:lpstr>
      <vt:lpstr>La base de la ética estoica</vt:lpstr>
      <vt:lpstr>En conclusión:</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Filosofía helenística</dc:title>
  <dc:creator>Luffi</dc:creator>
  <cp:lastModifiedBy>Luffi</cp:lastModifiedBy>
  <cp:revision>5</cp:revision>
  <dcterms:created xsi:type="dcterms:W3CDTF">2013-09-13T15:09:19Z</dcterms:created>
  <dcterms:modified xsi:type="dcterms:W3CDTF">2013-10-13T22:29:26Z</dcterms:modified>
</cp:coreProperties>
</file>